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344" r:id="rId2"/>
    <p:sldId id="325" r:id="rId3"/>
    <p:sldId id="397" r:id="rId4"/>
    <p:sldId id="398" r:id="rId5"/>
    <p:sldId id="326" r:id="rId6"/>
    <p:sldId id="321" r:id="rId7"/>
    <p:sldId id="347" r:id="rId8"/>
    <p:sldId id="400" r:id="rId9"/>
    <p:sldId id="349" r:id="rId10"/>
    <p:sldId id="370" r:id="rId11"/>
    <p:sldId id="371" r:id="rId12"/>
    <p:sldId id="384" r:id="rId13"/>
    <p:sldId id="385" r:id="rId14"/>
    <p:sldId id="350" r:id="rId15"/>
  </p:sldIdLst>
  <p:sldSz cx="9144000" cy="5143500" type="screen16x9"/>
  <p:notesSz cx="6858000" cy="9144000"/>
  <p:embeddedFontLst>
    <p:embeddedFont>
      <p:font typeface="包图小白体" panose="02010600030101010101" charset="-122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方正粗黑宋简体" panose="02000000000000000000" pitchFamily="2" charset="-122"/>
      <p:regular r:id="rId23"/>
    </p:embeddedFont>
    <p:embeddedFont>
      <p:font typeface="华文彩云" panose="02010800040101010101" pitchFamily="2" charset="-122"/>
      <p:regular r:id="rId24"/>
    </p:embeddedFont>
    <p:embeddedFont>
      <p:font typeface="华文楷体" panose="02010600040101010101" pitchFamily="2" charset="-122"/>
      <p:regular r:id="rId25"/>
    </p:embeddedFont>
    <p:embeddedFont>
      <p:font typeface="微软雅黑 Light" panose="020B0502040204020203" pitchFamily="34" charset="-122"/>
      <p:regular r:id="rId26"/>
    </p:embeddedFont>
  </p:embeddedFont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9">
          <p15:clr>
            <a:srgbClr val="A4A3A4"/>
          </p15:clr>
        </p15:guide>
        <p15:guide id="2" pos="363">
          <p15:clr>
            <a:srgbClr val="A4A3A4"/>
          </p15:clr>
        </p15:guide>
        <p15:guide id="3" pos="5344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3F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1397" autoAdjust="0"/>
  </p:normalViewPr>
  <p:slideViewPr>
    <p:cSldViewPr snapToGrid="0">
      <p:cViewPr varScale="1">
        <p:scale>
          <a:sx n="116" d="100"/>
          <a:sy n="116" d="100"/>
        </p:scale>
        <p:origin x="518" y="72"/>
      </p:cViewPr>
      <p:guideLst>
        <p:guide orient="horz" pos="1589"/>
        <p:guide pos="363"/>
        <p:guide pos="534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-433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03107-0A21-4975-BD4E-9E3FA1571653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51D9C-74F3-4A50-80CE-FCA0A046984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51D9C-74F3-4A50-80CE-FCA0A046984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/结尾">
    <p:bg>
      <p:bgPr>
        <a:blipFill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471" b="16722"/>
          <a:stretch>
            <a:fillRect/>
          </a:stretch>
        </p:blipFill>
        <p:spPr>
          <a:xfrm>
            <a:off x="1451915" y="69405"/>
            <a:ext cx="6001366" cy="47157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4240" r="3362"/>
          <a:stretch>
            <a:fillRect/>
          </a:stretch>
        </p:blipFill>
        <p:spPr>
          <a:xfrm>
            <a:off x="2925265" y="4684196"/>
            <a:ext cx="3060409" cy="4593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比较">
    <p:bg>
      <p:bgPr>
        <a:solidFill>
          <a:srgbClr val="FCF7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1514650" y="1409155"/>
            <a:ext cx="5842974" cy="1828412"/>
          </a:xfrm>
          <a:prstGeom prst="roundRect">
            <a:avLst>
              <a:gd name="adj" fmla="val 8647"/>
            </a:avLst>
          </a:prstGeom>
          <a:solidFill>
            <a:srgbClr val="3D3F4C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67158" y="1506267"/>
            <a:ext cx="5362112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4000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  <a:cs typeface="阿里巴巴普惠体 Light" panose="00020600040101010101" pitchFamily="18" charset="-122"/>
              </a:rPr>
              <a:t>项目答辩</a:t>
            </a:r>
            <a:endParaRPr lang="en-US" altLang="zh-CN" sz="4000" dirty="0">
              <a:solidFill>
                <a:schemeClr val="bg1">
                  <a:alpha val="90000"/>
                </a:schemeClr>
              </a:solidFill>
              <a:latin typeface="包图小白体" panose="02010601030101010101" pitchFamily="2" charset="-122"/>
              <a:ea typeface="包图小白体" panose="02010601030101010101" pitchFamily="2" charset="-122"/>
              <a:cs typeface="阿里巴巴普惠体 Light" panose="00020600040101010101" pitchFamily="18" charset="-122"/>
            </a:endParaRPr>
          </a:p>
          <a:p>
            <a:pPr>
              <a:defRPr/>
            </a:pPr>
            <a:r>
              <a:rPr lang="zh-CN" altLang="en-US" sz="5400" b="1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  <a:cs typeface="阿里巴巴普惠体 Light" panose="00020600040101010101" pitchFamily="18" charset="-122"/>
              </a:rPr>
              <a:t> 酒店管理系统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127863" y="1684814"/>
            <a:ext cx="24410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400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</a:rPr>
              <a:t>Creative blackboard Wind thesis</a:t>
            </a:r>
            <a:endParaRPr lang="zh-CN" altLang="en-US" sz="1400" dirty="0">
              <a:solidFill>
                <a:schemeClr val="bg1">
                  <a:alpha val="90000"/>
                </a:schemeClr>
              </a:solidFill>
              <a:latin typeface="包图小白体" panose="02010601030101010101" pitchFamily="2" charset="-122"/>
              <a:ea typeface="包图小白体" panose="02010601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831845" y="4684196"/>
            <a:ext cx="22448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800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  <a:cs typeface="阿里巴巴普惠体 Light" panose="00020600040101010101" pitchFamily="18" charset="-122"/>
              </a:rPr>
              <a:t>授课老师：</a:t>
            </a:r>
            <a:r>
              <a:rPr lang="en-US" altLang="zh-CN" sz="1800" dirty="0">
                <a:solidFill>
                  <a:schemeClr val="bg1">
                    <a:alpha val="90000"/>
                  </a:schemeClr>
                </a:solidFill>
                <a:latin typeface="包图小白体" panose="02010601030101010101" pitchFamily="2" charset="-122"/>
                <a:ea typeface="包图小白体" panose="02010601030101010101" pitchFamily="2" charset="-122"/>
                <a:cs typeface="阿里巴巴普惠体 Light" panose="00020600040101010101" pitchFamily="18" charset="-122"/>
              </a:rPr>
              <a:t>miss Yan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844" y="2492720"/>
            <a:ext cx="432426" cy="4324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900"/>
                            </p:stCondLst>
                            <p:childTnLst>
                              <p:par>
                                <p:cTn id="1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7A98C17-323A-4EF9-31CE-56B43151C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018"/>
            <a:ext cx="9144000" cy="511346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83D4684-8EF0-BD1C-A3CA-C85FFE004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363" y="0"/>
            <a:ext cx="928872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4E17A3C-8976-8E11-0823-49B4BE89D0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578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A28179C-089D-1FA6-0AEC-8E62D709B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1"/>
          <p:nvPr/>
        </p:nvSpPr>
        <p:spPr>
          <a:xfrm>
            <a:off x="3672775" y="1857147"/>
            <a:ext cx="1286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rPr>
              <a:t>PART six</a:t>
            </a:r>
            <a:endParaRPr lang="zh-CN" altLang="en-US" sz="1400" dirty="0">
              <a:solidFill>
                <a:schemeClr val="bg1"/>
              </a:solidFill>
              <a:latin typeface="包图小白体" panose="02010601030101010101" pitchFamily="2" charset="-122"/>
              <a:ea typeface="包图小白体" panose="0201060103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02C7A58-8E9A-0A7A-EEAF-31DB29FCF4BC}"/>
              </a:ext>
            </a:extLst>
          </p:cNvPr>
          <p:cNvSpPr txBox="1"/>
          <p:nvPr/>
        </p:nvSpPr>
        <p:spPr>
          <a:xfrm>
            <a:off x="3603969" y="2064603"/>
            <a:ext cx="271129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rPr>
              <a:t>项目展示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E39D83-C1E9-E6C5-58E9-6E51D58D326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84" r="30992" b="83827"/>
          <a:stretch>
            <a:fillRect/>
          </a:stretch>
        </p:blipFill>
        <p:spPr>
          <a:xfrm>
            <a:off x="2789418" y="1842055"/>
            <a:ext cx="814551" cy="11990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1040" r="-56"/>
          <a:stretch>
            <a:fillRect/>
          </a:stretch>
        </p:blipFill>
        <p:spPr>
          <a:xfrm>
            <a:off x="1082923" y="1210944"/>
            <a:ext cx="6978401" cy="359860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70229" y="528403"/>
            <a:ext cx="422017" cy="473415"/>
          </a:xfrm>
          <a:prstGeom prst="rect">
            <a:avLst/>
          </a:prstGeom>
        </p:spPr>
      </p:pic>
      <p:grpSp>
        <p:nvGrpSpPr>
          <p:cNvPr id="68" name="组合 67"/>
          <p:cNvGrpSpPr/>
          <p:nvPr/>
        </p:nvGrpSpPr>
        <p:grpSpPr>
          <a:xfrm>
            <a:off x="3500111" y="791338"/>
            <a:ext cx="2001112" cy="1065685"/>
            <a:chOff x="1101249" y="1976522"/>
            <a:chExt cx="2001112" cy="1065685"/>
          </a:xfrm>
        </p:grpSpPr>
        <p:sp useBgFill="1">
          <p:nvSpPr>
            <p:cNvPr id="69" name="文本框 38"/>
            <p:cNvSpPr txBox="1"/>
            <p:nvPr/>
          </p:nvSpPr>
          <p:spPr>
            <a:xfrm>
              <a:off x="1101249" y="2395876"/>
              <a:ext cx="2001112" cy="646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CONTENTS</a:t>
              </a:r>
              <a:endParaRPr lang="zh-CN" altLang="en-US" sz="36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  <p:sp>
          <p:nvSpPr>
            <p:cNvPr id="70" name="文本框 11"/>
            <p:cNvSpPr txBox="1"/>
            <p:nvPr/>
          </p:nvSpPr>
          <p:spPr>
            <a:xfrm>
              <a:off x="1979712" y="1976522"/>
              <a:ext cx="11079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目录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915663" y="1805091"/>
            <a:ext cx="5397850" cy="2225815"/>
            <a:chOff x="1404166" y="1963915"/>
            <a:chExt cx="5397850" cy="2225815"/>
          </a:xfrm>
        </p:grpSpPr>
        <p:grpSp>
          <p:nvGrpSpPr>
            <p:cNvPr id="15" name="组合 14"/>
            <p:cNvGrpSpPr/>
            <p:nvPr/>
          </p:nvGrpSpPr>
          <p:grpSpPr>
            <a:xfrm>
              <a:off x="1404166" y="1963915"/>
              <a:ext cx="1555554" cy="2225815"/>
              <a:chOff x="1404166" y="1963915"/>
              <a:chExt cx="1555554" cy="2225815"/>
            </a:xfrm>
          </p:grpSpPr>
          <p:sp>
            <p:nvSpPr>
              <p:cNvPr id="73" name="文本框 16"/>
              <p:cNvSpPr txBox="1"/>
              <p:nvPr/>
            </p:nvSpPr>
            <p:spPr>
              <a:xfrm>
                <a:off x="1462781" y="1963915"/>
                <a:ext cx="330540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rPr>
                  <a:t>1</a:t>
                </a:r>
                <a:endParaRPr lang="zh-CN" altLang="en-US" sz="4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endParaRPr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1442134" y="2692102"/>
                <a:ext cx="1498849" cy="769441"/>
                <a:chOff x="1058852" y="2214714"/>
                <a:chExt cx="1498849" cy="769441"/>
              </a:xfrm>
            </p:grpSpPr>
            <p:sp>
              <p:nvSpPr>
                <p:cNvPr id="79" name="文本框 24"/>
                <p:cNvSpPr txBox="1"/>
                <p:nvPr/>
              </p:nvSpPr>
              <p:spPr>
                <a:xfrm>
                  <a:off x="1449705" y="2415403"/>
                  <a:ext cx="11079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l"/>
                  <a:r>
                    <a:rPr lang="zh-CN" altLang="en-US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</a:rPr>
                    <a:t>项目简介</a:t>
                  </a:r>
                </a:p>
              </p:txBody>
            </p:sp>
            <p:sp>
              <p:nvSpPr>
                <p:cNvPr id="81" name="文本框 23"/>
                <p:cNvSpPr txBox="1"/>
                <p:nvPr/>
              </p:nvSpPr>
              <p:spPr>
                <a:xfrm>
                  <a:off x="1058852" y="2214714"/>
                  <a:ext cx="450764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4400" dirty="0">
                      <a:solidFill>
                        <a:schemeClr val="bg1"/>
                      </a:solidFill>
                      <a:latin typeface="包图小白体" panose="02010601030101010101" pitchFamily="2" charset="-122"/>
                      <a:ea typeface="包图小白体" panose="02010601030101010101" pitchFamily="2" charset="-122"/>
                    </a:rPr>
                    <a:t>2</a:t>
                  </a:r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1404166" y="3420289"/>
                <a:ext cx="1555554" cy="769441"/>
                <a:chOff x="1024090" y="2741335"/>
                <a:chExt cx="1555554" cy="769441"/>
              </a:xfrm>
            </p:grpSpPr>
            <p:sp>
              <p:nvSpPr>
                <p:cNvPr id="87" name="文本框 30"/>
                <p:cNvSpPr txBox="1"/>
                <p:nvPr/>
              </p:nvSpPr>
              <p:spPr>
                <a:xfrm>
                  <a:off x="1471648" y="2991330"/>
                  <a:ext cx="11079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l"/>
                  <a:r>
                    <a:rPr lang="zh-CN" altLang="en-US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  <a:sym typeface="+mn-ea"/>
                    </a:rPr>
                    <a:t>使用技术</a:t>
                  </a:r>
                  <a:endParaRPr lang="zh-CN" altLang="en-US" sz="18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endParaRPr>
                </a:p>
              </p:txBody>
            </p:sp>
            <p:sp>
              <p:nvSpPr>
                <p:cNvPr id="89" name="文本框 29"/>
                <p:cNvSpPr txBox="1"/>
                <p:nvPr/>
              </p:nvSpPr>
              <p:spPr>
                <a:xfrm>
                  <a:off x="1024090" y="2741335"/>
                  <a:ext cx="447558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4400" dirty="0">
                      <a:solidFill>
                        <a:schemeClr val="bg1"/>
                      </a:solidFill>
                      <a:latin typeface="包图小白体" panose="02010601030101010101" pitchFamily="2" charset="-122"/>
                      <a:ea typeface="包图小白体" panose="02010601030101010101" pitchFamily="2" charset="-122"/>
                    </a:rPr>
                    <a:t>3</a:t>
                  </a:r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</p:grpSp>
        <p:grpSp>
          <p:nvGrpSpPr>
            <p:cNvPr id="16" name="组合 15"/>
            <p:cNvGrpSpPr/>
            <p:nvPr/>
          </p:nvGrpSpPr>
          <p:grpSpPr>
            <a:xfrm>
              <a:off x="4989726" y="1963915"/>
              <a:ext cx="1812290" cy="2025760"/>
              <a:chOff x="4989726" y="1963915"/>
              <a:chExt cx="1812290" cy="2025760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4989726" y="1963915"/>
                <a:ext cx="1812290" cy="769441"/>
                <a:chOff x="1096681" y="3306986"/>
                <a:chExt cx="1812290" cy="769441"/>
              </a:xfrm>
            </p:grpSpPr>
            <p:sp>
              <p:nvSpPr>
                <p:cNvPr id="75" name="文本框 21"/>
                <p:cNvSpPr txBox="1"/>
                <p:nvPr/>
              </p:nvSpPr>
              <p:spPr>
                <a:xfrm>
                  <a:off x="1617381" y="3507011"/>
                  <a:ext cx="12915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zh-CN" altLang="en-US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  <a:sym typeface="+mn-ea"/>
                    </a:rPr>
                    <a:t>数据概叙</a:t>
                  </a:r>
                  <a:endParaRPr lang="zh-CN" altLang="en-US" sz="18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endParaRPr>
                </a:p>
              </p:txBody>
            </p:sp>
            <p:sp>
              <p:nvSpPr>
                <p:cNvPr id="77" name="文本框 20"/>
                <p:cNvSpPr txBox="1"/>
                <p:nvPr/>
              </p:nvSpPr>
              <p:spPr>
                <a:xfrm>
                  <a:off x="1096681" y="3306986"/>
                  <a:ext cx="473207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4400" dirty="0">
                      <a:solidFill>
                        <a:schemeClr val="bg1"/>
                      </a:solidFill>
                      <a:latin typeface="包图小白体" panose="02010601030101010101" pitchFamily="2" charset="-122"/>
                      <a:ea typeface="包图小白体" panose="02010601030101010101" pitchFamily="2" charset="-122"/>
                    </a:rPr>
                    <a:t>4</a:t>
                  </a:r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4989726" y="2692737"/>
                <a:ext cx="1609638" cy="769441"/>
                <a:chOff x="1115918" y="3707095"/>
                <a:chExt cx="1609638" cy="769441"/>
              </a:xfrm>
            </p:grpSpPr>
            <p:sp>
              <p:nvSpPr>
                <p:cNvPr id="83" name="文本框 27"/>
                <p:cNvSpPr txBox="1"/>
                <p:nvPr/>
              </p:nvSpPr>
              <p:spPr>
                <a:xfrm>
                  <a:off x="1617560" y="3907784"/>
                  <a:ext cx="11079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l"/>
                  <a:r>
                    <a:rPr lang="zh-CN" altLang="en-US" sz="1800" dirty="0">
                      <a:solidFill>
                        <a:schemeClr val="bg1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</a:rPr>
                    <a:t>项目展示</a:t>
                  </a:r>
                </a:p>
              </p:txBody>
            </p:sp>
            <p:sp>
              <p:nvSpPr>
                <p:cNvPr id="85" name="文本框 26"/>
                <p:cNvSpPr txBox="1"/>
                <p:nvPr/>
              </p:nvSpPr>
              <p:spPr>
                <a:xfrm>
                  <a:off x="1115918" y="3707095"/>
                  <a:ext cx="453970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4400" dirty="0">
                      <a:solidFill>
                        <a:schemeClr val="bg1"/>
                      </a:solidFill>
                      <a:latin typeface="包图小白体" panose="02010601030101010101" pitchFamily="2" charset="-122"/>
                      <a:ea typeface="包图小白体" panose="02010601030101010101" pitchFamily="2" charset="-122"/>
                    </a:rPr>
                    <a:t>5</a:t>
                  </a:r>
                  <a:endParaRPr lang="zh-CN" altLang="en-US" sz="4400" dirty="0">
                    <a:solidFill>
                      <a:schemeClr val="bg1"/>
                    </a:solidFill>
                    <a:latin typeface="包图小白体" panose="02010601030101010101" pitchFamily="2" charset="-122"/>
                    <a:ea typeface="包图小白体" panose="02010601030101010101" pitchFamily="2" charset="-122"/>
                  </a:endParaRPr>
                </a:p>
              </p:txBody>
            </p:sp>
          </p:grpSp>
          <p:sp>
            <p:nvSpPr>
              <p:cNvPr id="91" name="文本框 33"/>
              <p:cNvSpPr txBox="1"/>
              <p:nvPr/>
            </p:nvSpPr>
            <p:spPr>
              <a:xfrm>
                <a:off x="5510426" y="3620343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endParaRPr lang="zh-CN" altLang="en-US" sz="18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512" y="3879249"/>
            <a:ext cx="1794780" cy="1264251"/>
          </a:xfrm>
          <a:prstGeom prst="rect">
            <a:avLst/>
          </a:prstGeom>
        </p:spPr>
      </p:pic>
      <p:sp>
        <p:nvSpPr>
          <p:cNvPr id="4" name="文本框 24"/>
          <p:cNvSpPr txBox="1"/>
          <p:nvPr/>
        </p:nvSpPr>
        <p:spPr>
          <a:xfrm>
            <a:off x="2363534" y="200625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项目成员</a:t>
            </a:r>
            <a:endParaRPr lang="zh-CN" altLang="en-US" sz="1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zh-CN" altLang="en-US" sz="1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3603969" y="1857147"/>
            <a:ext cx="2711292" cy="1038453"/>
            <a:chOff x="3822858" y="2019402"/>
            <a:chExt cx="2711292" cy="1038453"/>
          </a:xfrm>
        </p:grpSpPr>
        <p:sp>
          <p:nvSpPr>
            <p:cNvPr id="38" name="文本框 37"/>
            <p:cNvSpPr txBox="1"/>
            <p:nvPr/>
          </p:nvSpPr>
          <p:spPr>
            <a:xfrm>
              <a:off x="3822858" y="2226858"/>
              <a:ext cx="27112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项目成员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891664" y="2019402"/>
              <a:ext cx="1286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four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8C6D6C2-D2DF-AC7C-FF93-F2E67E9E1BB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240" b="83827"/>
          <a:stretch>
            <a:fillRect/>
          </a:stretch>
        </p:blipFill>
        <p:spPr>
          <a:xfrm>
            <a:off x="2507744" y="1756329"/>
            <a:ext cx="1061822" cy="11990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16"/>
          <p:cNvSpPr txBox="1"/>
          <p:nvPr/>
        </p:nvSpPr>
        <p:spPr>
          <a:xfrm>
            <a:off x="2081448" y="1731155"/>
            <a:ext cx="523220" cy="3000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成员</a:t>
            </a:r>
          </a:p>
        </p:txBody>
      </p:sp>
      <p:sp>
        <p:nvSpPr>
          <p:cNvPr id="9" name="文本框 17"/>
          <p:cNvSpPr txBox="1"/>
          <p:nvPr/>
        </p:nvSpPr>
        <p:spPr>
          <a:xfrm>
            <a:off x="2227473" y="3702071"/>
            <a:ext cx="518160" cy="29908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成员</a:t>
            </a:r>
          </a:p>
        </p:txBody>
      </p:sp>
      <p:sp>
        <p:nvSpPr>
          <p:cNvPr id="10" name="文本框 18"/>
          <p:cNvSpPr txBox="1"/>
          <p:nvPr/>
        </p:nvSpPr>
        <p:spPr>
          <a:xfrm>
            <a:off x="6492744" y="1590972"/>
            <a:ext cx="518160" cy="29908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成员</a:t>
            </a:r>
          </a:p>
        </p:txBody>
      </p:sp>
      <p:sp>
        <p:nvSpPr>
          <p:cNvPr id="11" name="文本框 19"/>
          <p:cNvSpPr txBox="1"/>
          <p:nvPr/>
        </p:nvSpPr>
        <p:spPr>
          <a:xfrm>
            <a:off x="6462222" y="3552528"/>
            <a:ext cx="518160" cy="29908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成员</a:t>
            </a:r>
          </a:p>
        </p:txBody>
      </p:sp>
      <p:sp>
        <p:nvSpPr>
          <p:cNvPr id="12" name="文本框 20"/>
          <p:cNvSpPr txBox="1"/>
          <p:nvPr/>
        </p:nvSpPr>
        <p:spPr>
          <a:xfrm>
            <a:off x="4249035" y="2031083"/>
            <a:ext cx="600164" cy="34624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solidFill>
                  <a:schemeClr val="bg2">
                    <a:lumMod val="90000"/>
                  </a:schemeClr>
                </a:solidFill>
                <a:highlight>
                  <a:srgbClr val="808080"/>
                </a:highlight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组长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2689750" y="865028"/>
            <a:ext cx="3774905" cy="3746381"/>
            <a:chOff x="2670065" y="865028"/>
            <a:chExt cx="3774905" cy="3746381"/>
          </a:xfrm>
        </p:grpSpPr>
        <p:sp>
          <p:nvSpPr>
            <p:cNvPr id="18" name="箭头1"/>
            <p:cNvSpPr>
              <a:spLocks noChangeAspect="1"/>
            </p:cNvSpPr>
            <p:nvPr/>
          </p:nvSpPr>
          <p:spPr bwMode="auto">
            <a:xfrm>
              <a:off x="4572000" y="865028"/>
              <a:ext cx="1859462" cy="2027001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2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sp>
          <p:nvSpPr>
            <p:cNvPr id="19" name="箭头4"/>
            <p:cNvSpPr>
              <a:spLocks noChangeAspect="1"/>
            </p:cNvSpPr>
            <p:nvPr/>
          </p:nvSpPr>
          <p:spPr bwMode="auto">
            <a:xfrm>
              <a:off x="2700812" y="890136"/>
              <a:ext cx="2012873" cy="1862590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sp>
          <p:nvSpPr>
            <p:cNvPr id="20" name="箭头3"/>
            <p:cNvSpPr>
              <a:spLocks noChangeAspect="1"/>
            </p:cNvSpPr>
            <p:nvPr/>
          </p:nvSpPr>
          <p:spPr bwMode="auto">
            <a:xfrm>
              <a:off x="2670065" y="2611041"/>
              <a:ext cx="1900745" cy="2000368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solidFill>
              <a:schemeClr val="accent5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sp>
          <p:nvSpPr>
            <p:cNvPr id="21" name="箭头2"/>
            <p:cNvSpPr>
              <a:spLocks noChangeAspect="1"/>
            </p:cNvSpPr>
            <p:nvPr/>
          </p:nvSpPr>
          <p:spPr bwMode="auto">
            <a:xfrm>
              <a:off x="4431505" y="2752725"/>
              <a:ext cx="2013465" cy="1851484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solidFill>
              <a:schemeClr val="accent3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endParaRPr>
            </a:p>
          </p:txBody>
        </p:sp>
        <p:sp>
          <p:nvSpPr>
            <p:cNvPr id="22" name="文本框 16"/>
            <p:cNvSpPr txBox="1"/>
            <p:nvPr/>
          </p:nvSpPr>
          <p:spPr>
            <a:xfrm rot="20100000">
              <a:off x="5172854" y="3567979"/>
              <a:ext cx="594360" cy="345440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  <a:sym typeface="+mn-lt"/>
                </a:rPr>
                <a:t>颜俊</a:t>
              </a:r>
            </a:p>
          </p:txBody>
        </p:sp>
        <p:sp>
          <p:nvSpPr>
            <p:cNvPr id="23" name="文本框 16"/>
            <p:cNvSpPr txBox="1"/>
            <p:nvPr/>
          </p:nvSpPr>
          <p:spPr>
            <a:xfrm rot="1920000">
              <a:off x="3128475" y="3448822"/>
              <a:ext cx="822960" cy="345440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  <a:sym typeface="+mn-lt"/>
                </a:rPr>
                <a:t>孙建明</a:t>
              </a:r>
            </a:p>
          </p:txBody>
        </p:sp>
        <p:sp>
          <p:nvSpPr>
            <p:cNvPr id="24" name="文本框 16"/>
            <p:cNvSpPr txBox="1"/>
            <p:nvPr/>
          </p:nvSpPr>
          <p:spPr>
            <a:xfrm rot="19800000">
              <a:off x="3181468" y="1558435"/>
              <a:ext cx="1051560" cy="345440"/>
            </a:xfrm>
            <a:prstGeom prst="rect">
              <a:avLst/>
            </a:prstGeom>
            <a:noFill/>
          </p:spPr>
          <p:txBody>
            <a:bodyPr wrap="squar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  <a:sym typeface="+mn-lt"/>
                </a:rPr>
                <a:t>刘萌柯</a:t>
              </a:r>
            </a:p>
          </p:txBody>
        </p:sp>
        <p:sp>
          <p:nvSpPr>
            <p:cNvPr id="27" name="文本框 16"/>
            <p:cNvSpPr txBox="1"/>
            <p:nvPr/>
          </p:nvSpPr>
          <p:spPr>
            <a:xfrm rot="2400000">
              <a:off x="5144946" y="1680568"/>
              <a:ext cx="822960" cy="345440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  <a:sym typeface="+mn-lt"/>
                </a:rPr>
                <a:t>邓志豪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10460" y="277672"/>
            <a:ext cx="1908000" cy="545705"/>
            <a:chOff x="310460" y="277672"/>
            <a:chExt cx="1356499" cy="545705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0460" y="277672"/>
              <a:ext cx="332755" cy="414303"/>
            </a:xfrm>
            <a:prstGeom prst="rect">
              <a:avLst/>
            </a:prstGeom>
          </p:spPr>
        </p:pic>
        <p:sp>
          <p:nvSpPr>
            <p:cNvPr id="33" name="文本框 32"/>
            <p:cNvSpPr txBox="1"/>
            <p:nvPr/>
          </p:nvSpPr>
          <p:spPr>
            <a:xfrm>
              <a:off x="476837" y="300157"/>
              <a:ext cx="11901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>
                      <a:lumMod val="95000"/>
                    </a:schemeClr>
                  </a:solidFill>
                  <a:latin typeface="包图小白体" panose="02010600030101010101" charset="-122"/>
                  <a:ea typeface="包图小白体" panose="02010600030101010101" charset="-122"/>
                </a:rPr>
                <a:t>成员</a:t>
              </a:r>
            </a:p>
          </p:txBody>
        </p:sp>
      </p:grpSp>
      <p:sp>
        <p:nvSpPr>
          <p:cNvPr id="16" name="文本框 20">
            <a:extLst>
              <a:ext uri="{FF2B5EF4-FFF2-40B4-BE49-F238E27FC236}">
                <a16:creationId xmlns:a16="http://schemas.microsoft.com/office/drawing/2014/main" id="{199A3D50-EBB9-DF49-4C46-4EBF1D126DB4}"/>
              </a:ext>
            </a:extLst>
          </p:cNvPr>
          <p:cNvSpPr txBox="1"/>
          <p:nvPr/>
        </p:nvSpPr>
        <p:spPr>
          <a:xfrm>
            <a:off x="4136817" y="2658621"/>
            <a:ext cx="830997" cy="34624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solidFill>
                  <a:schemeClr val="bg2">
                    <a:lumMod val="90000"/>
                  </a:schemeClr>
                </a:solidFill>
                <a:highlight>
                  <a:srgbClr val="808080"/>
                </a:highlight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王兴宇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5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3603969" y="1857147"/>
            <a:ext cx="2711292" cy="1038453"/>
            <a:chOff x="3822858" y="2019402"/>
            <a:chExt cx="2711292" cy="1038453"/>
          </a:xfrm>
        </p:grpSpPr>
        <p:sp>
          <p:nvSpPr>
            <p:cNvPr id="38" name="文本框 37"/>
            <p:cNvSpPr txBox="1"/>
            <p:nvPr/>
          </p:nvSpPr>
          <p:spPr>
            <a:xfrm>
              <a:off x="3822858" y="2226858"/>
              <a:ext cx="27112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项目简介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891664" y="2019402"/>
              <a:ext cx="1286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7CB0A77-8F8E-3CBF-ED36-82D8766A182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4" r="71760" b="82018"/>
          <a:stretch>
            <a:fillRect/>
          </a:stretch>
        </p:blipFill>
        <p:spPr>
          <a:xfrm>
            <a:off x="2855281" y="1790017"/>
            <a:ext cx="629666" cy="1284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3505" y="235630"/>
            <a:ext cx="2526739" cy="545705"/>
            <a:chOff x="310460" y="277672"/>
            <a:chExt cx="2526739" cy="54570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0460" y="277672"/>
              <a:ext cx="332755" cy="414303"/>
            </a:xfrm>
            <a:prstGeom prst="rect">
              <a:avLst/>
            </a:prstGeom>
          </p:spPr>
        </p:pic>
        <p:sp>
          <p:nvSpPr>
            <p:cNvPr id="26" name="文本框 25"/>
            <p:cNvSpPr txBox="1"/>
            <p:nvPr/>
          </p:nvSpPr>
          <p:spPr>
            <a:xfrm>
              <a:off x="476837" y="300157"/>
              <a:ext cx="23603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包图小白体" panose="02010600030101010101" charset="-122"/>
                  <a:ea typeface="包图小白体" panose="02010600030101010101" charset="-122"/>
                  <a:sym typeface="+mn-ea"/>
                </a:rPr>
                <a:t>项目简介</a:t>
              </a:r>
              <a:endParaRPr lang="zh-CN" altLang="en-US" sz="2800" dirty="0">
                <a:solidFill>
                  <a:schemeClr val="bg1">
                    <a:lumMod val="95000"/>
                  </a:schemeClr>
                </a:solidFill>
                <a:latin typeface="包图小白体" panose="02010600030101010101" charset="-122"/>
                <a:ea typeface="包图小白体" panose="02010600030101010101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374728" y="2210349"/>
            <a:ext cx="1039390" cy="328342"/>
            <a:chOff x="3065829" y="3492655"/>
            <a:chExt cx="450340" cy="119507"/>
          </a:xfrm>
          <a:solidFill>
            <a:schemeClr val="accent2"/>
          </a:solidFill>
        </p:grpSpPr>
        <p:sp>
          <p:nvSpPr>
            <p:cNvPr id="31" name="椭圆 30"/>
            <p:cNvSpPr/>
            <p:nvPr/>
          </p:nvSpPr>
          <p:spPr>
            <a:xfrm>
              <a:off x="3065829" y="3492655"/>
              <a:ext cx="119507" cy="119507"/>
            </a:xfrm>
            <a:prstGeom prst="ellipse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51" name="任意多边形 50"/>
            <p:cNvSpPr/>
            <p:nvPr/>
          </p:nvSpPr>
          <p:spPr>
            <a:xfrm>
              <a:off x="3269294" y="3557391"/>
              <a:ext cx="246875" cy="43038"/>
            </a:xfrm>
            <a:custGeom>
              <a:avLst/>
              <a:gdLst>
                <a:gd name="connsiteX0" fmla="*/ 726510 w 726510"/>
                <a:gd name="connsiteY0" fmla="*/ 0 h 0"/>
                <a:gd name="connsiteX1" fmla="*/ 0 w 72651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6510">
                  <a:moveTo>
                    <a:pt x="726510" y="0"/>
                  </a:moveTo>
                  <a:lnTo>
                    <a:pt x="0" y="0"/>
                  </a:lnTo>
                </a:path>
              </a:pathLst>
            </a:custGeom>
            <a:grpFill/>
            <a:ln w="38100">
              <a:solidFill>
                <a:schemeClr val="accent2"/>
              </a:solidFill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4512871" y="1037412"/>
            <a:ext cx="3223424" cy="2781539"/>
            <a:chOff x="3291092" y="2888349"/>
            <a:chExt cx="936104" cy="938972"/>
          </a:xfrm>
        </p:grpSpPr>
        <p:sp>
          <p:nvSpPr>
            <p:cNvPr id="58" name="椭圆 57"/>
            <p:cNvSpPr/>
            <p:nvPr/>
          </p:nvSpPr>
          <p:spPr>
            <a:xfrm>
              <a:off x="3291092" y="2888349"/>
              <a:ext cx="936104" cy="936104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3655981" y="2923417"/>
              <a:ext cx="206325" cy="9039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华文彩云" panose="02010800040101010101" pitchFamily="2" charset="-122"/>
                  <a:ea typeface="华文彩云" panose="02010800040101010101" pitchFamily="2" charset="-122"/>
                </a:rPr>
                <a:t>酒店管理系统</a:t>
              </a:r>
              <a:endParaRPr lang="en-US" altLang="zh-CN" sz="28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</a:endParaRPr>
            </a:p>
          </p:txBody>
        </p:sp>
      </p:grpSp>
      <p:sp>
        <p:nvSpPr>
          <p:cNvPr id="65" name="矩形 64"/>
          <p:cNvSpPr/>
          <p:nvPr/>
        </p:nvSpPr>
        <p:spPr>
          <a:xfrm>
            <a:off x="922421" y="1102143"/>
            <a:ext cx="2378258" cy="2873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一个基于</a:t>
            </a:r>
            <a:r>
              <a:rPr lang="en-US" altLang="zh-CN" sz="1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SSM</a:t>
            </a:r>
            <a:r>
              <a:rPr lang="zh-CN" altLang="en-US" sz="1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框架的酒店管理系统，分为用户登入（前端）、管理登入（后端）两个端口</a:t>
            </a:r>
            <a:endParaRPr lang="en-US" altLang="zh-CN" sz="1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主要功能</a:t>
            </a:r>
            <a:endParaRPr lang="en-US" altLang="zh-CN" sz="1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用户登入注册账户：查看修改个人信息、预定酒店</a:t>
            </a:r>
            <a:endParaRPr lang="en-US" altLang="zh-CN" sz="1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管理登入（权限登入）：查看修改工作人员和用户信息、管理房间和订单</a:t>
            </a:r>
            <a:endParaRPr sz="1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3603969" y="1857147"/>
            <a:ext cx="2711292" cy="1037401"/>
            <a:chOff x="3822858" y="2019402"/>
            <a:chExt cx="2711292" cy="1037401"/>
          </a:xfrm>
        </p:grpSpPr>
        <p:sp>
          <p:nvSpPr>
            <p:cNvPr id="38" name="文本框 37"/>
            <p:cNvSpPr txBox="1"/>
            <p:nvPr/>
          </p:nvSpPr>
          <p:spPr>
            <a:xfrm>
              <a:off x="3822858" y="2226858"/>
              <a:ext cx="2711292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使用技术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891664" y="2019402"/>
              <a:ext cx="1286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three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2A0346B-3FA4-BA18-3AAE-A6FB17331EF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36" r="59534" b="83827"/>
          <a:stretch>
            <a:fillRect/>
          </a:stretch>
        </p:blipFill>
        <p:spPr>
          <a:xfrm>
            <a:off x="2873056" y="1816084"/>
            <a:ext cx="695353" cy="11990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>
            <a:extLst>
              <a:ext uri="{FF2B5EF4-FFF2-40B4-BE49-F238E27FC236}">
                <a16:creationId xmlns:a16="http://schemas.microsoft.com/office/drawing/2014/main" id="{15B06336-852E-2389-9315-5581437332D7}"/>
              </a:ext>
            </a:extLst>
          </p:cNvPr>
          <p:cNvGrpSpPr/>
          <p:nvPr/>
        </p:nvGrpSpPr>
        <p:grpSpPr>
          <a:xfrm>
            <a:off x="310460" y="277672"/>
            <a:ext cx="3567576" cy="546715"/>
            <a:chOff x="310460" y="277672"/>
            <a:chExt cx="3128010" cy="546715"/>
          </a:xfrm>
        </p:grpSpPr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54B56A6A-3099-655C-FC79-CDFCB5078C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0460" y="277672"/>
              <a:ext cx="332755" cy="414303"/>
            </a:xfrm>
            <a:prstGeom prst="rect">
              <a:avLst/>
            </a:prstGeom>
          </p:spPr>
        </p:pic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DFA076EE-75E2-C6EE-32C4-A124178EB613}"/>
                </a:ext>
              </a:extLst>
            </p:cNvPr>
            <p:cNvSpPr txBox="1"/>
            <p:nvPr/>
          </p:nvSpPr>
          <p:spPr>
            <a:xfrm>
              <a:off x="466035" y="301167"/>
              <a:ext cx="29724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  <a:sym typeface="+mn-ea"/>
                </a:rPr>
                <a:t>使用技术</a:t>
              </a: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DC920F93-08BA-09C2-8842-4A5C9AE658EF}"/>
              </a:ext>
            </a:extLst>
          </p:cNvPr>
          <p:cNvSpPr/>
          <p:nvPr/>
        </p:nvSpPr>
        <p:spPr>
          <a:xfrm>
            <a:off x="415106" y="1624801"/>
            <a:ext cx="7657146" cy="454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lnSpc>
                <a:spcPct val="125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000" b="0" kern="100" dirty="0" err="1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Spring+SpringMVC+mybatis+Spring</a:t>
            </a:r>
            <a:r>
              <a:rPr lang="en-US" altLang="zh-CN" sz="2000" b="0" kern="10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b="0" kern="100" dirty="0" err="1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方正粗黑宋简体" panose="02000000000000000000" pitchFamily="2" charset="-122"/>
                <a:ea typeface="方正粗黑宋简体" panose="02000000000000000000" pitchFamily="2" charset="-122"/>
                <a:cs typeface="Times New Roman" panose="02020603050405020304" pitchFamily="18" charset="0"/>
              </a:rPr>
              <a:t>Security+bootStrap</a:t>
            </a:r>
            <a:endParaRPr lang="zh-CN" altLang="zh-CN" sz="2000" b="1" kern="10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方正粗黑宋简体" panose="02000000000000000000" pitchFamily="2" charset="-122"/>
              <a:ea typeface="方正粗黑宋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C57BBA4-C322-4B46-2054-19D7B08CBEB0}"/>
              </a:ext>
            </a:extLst>
          </p:cNvPr>
          <p:cNvSpPr txBox="1"/>
          <p:nvPr/>
        </p:nvSpPr>
        <p:spPr>
          <a:xfrm>
            <a:off x="768916" y="2370287"/>
            <a:ext cx="2334031" cy="112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JDK版本：1.8.0_71  64bit</a:t>
            </a:r>
          </a:p>
          <a:p>
            <a:r>
              <a:rPr lang="zh-CN" altLang="en-US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JRE版本：1.8.0_71  64bit</a:t>
            </a:r>
          </a:p>
          <a:p>
            <a:r>
              <a:rPr lang="zh-CN" altLang="en-US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Apache-tomcat版本：8.0.32</a:t>
            </a:r>
          </a:p>
          <a:p>
            <a:r>
              <a:rPr lang="zh-CN" altLang="en-US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开发工具：</a:t>
            </a:r>
            <a:r>
              <a:rPr lang="en-US" altLang="zh-CN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idea</a:t>
            </a:r>
            <a:endParaRPr lang="zh-CN" altLang="en-US" dirty="0">
              <a:gradFill>
                <a:gsLst>
                  <a:gs pos="0">
                    <a:srgbClr val="FECF40"/>
                  </a:gs>
                  <a:gs pos="100000">
                    <a:srgbClr val="846C21"/>
                  </a:gs>
                </a:gsLst>
                <a:lin scaled="0"/>
              </a:gradFill>
            </a:endParaRPr>
          </a:p>
          <a:p>
            <a:r>
              <a:rPr lang="zh-CN" altLang="en-US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数据库</a:t>
            </a:r>
            <a:r>
              <a:rPr lang="en-US" altLang="zh-CN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:   </a:t>
            </a:r>
            <a:r>
              <a:rPr lang="en-US" altLang="zh-CN" dirty="0" err="1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Mysql</a:t>
            </a:r>
            <a:endParaRPr lang="en-US" altLang="zh-CN" dirty="0">
              <a:gradFill>
                <a:gsLst>
                  <a:gs pos="0">
                    <a:srgbClr val="FECF40"/>
                  </a:gs>
                  <a:gs pos="100000">
                    <a:srgbClr val="846C21"/>
                  </a:gs>
                </a:gsLst>
                <a:lin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58165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3603969" y="1857147"/>
            <a:ext cx="2711292" cy="1037401"/>
            <a:chOff x="3822858" y="2019402"/>
            <a:chExt cx="2711292" cy="1037401"/>
          </a:xfrm>
        </p:grpSpPr>
        <p:sp>
          <p:nvSpPr>
            <p:cNvPr id="38" name="文本框 37"/>
            <p:cNvSpPr txBox="1"/>
            <p:nvPr/>
          </p:nvSpPr>
          <p:spPr>
            <a:xfrm>
              <a:off x="3822858" y="2226858"/>
              <a:ext cx="2711292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数据概叙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891664" y="2019402"/>
              <a:ext cx="1286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包图小白体" panose="02010601030101010101" pitchFamily="2" charset="-122"/>
                  <a:ea typeface="包图小白体" panose="02010601030101010101" pitchFamily="2" charset="-122"/>
                </a:rPr>
                <a:t>PART five</a:t>
              </a:r>
              <a:endParaRPr lang="zh-CN" altLang="en-US" sz="1400" dirty="0">
                <a:solidFill>
                  <a:schemeClr val="bg1"/>
                </a:solidFill>
                <a:latin typeface="包图小白体" panose="02010601030101010101" pitchFamily="2" charset="-122"/>
                <a:ea typeface="包图小白体" panose="02010601030101010101" pitchFamily="2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270" y="4304550"/>
            <a:ext cx="1147723" cy="9707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60"/>
          <a:stretch>
            <a:fillRect/>
          </a:stretch>
        </p:blipFill>
        <p:spPr>
          <a:xfrm>
            <a:off x="2311976" y="3015110"/>
            <a:ext cx="4857287" cy="32611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599"/>
            <a:ext cx="2247899" cy="224789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211">
            <a:off x="7212110" y="40515"/>
            <a:ext cx="1904436" cy="5901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71" y="2306716"/>
            <a:ext cx="432426" cy="43242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10B6065-EB2A-D323-67C0-EE2DF174DC5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6" r="44091" b="83827"/>
          <a:stretch>
            <a:fillRect/>
          </a:stretch>
        </p:blipFill>
        <p:spPr>
          <a:xfrm>
            <a:off x="2645145" y="1857147"/>
            <a:ext cx="993227" cy="11990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528.6929133858268,&quot;width&quot;:1807.4377952755906}"/>
</p:tagLst>
</file>

<file path=ppt/theme/theme1.xml><?xml version="1.0" encoding="utf-8"?>
<a:theme xmlns:a="http://schemas.openxmlformats.org/drawingml/2006/main" name="Office 主题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自定义 6">
      <a:majorFont>
        <a:latin typeface="Arial"/>
        <a:ea typeface="微软雅黑 Light"/>
        <a:cs typeface=""/>
      </a:majorFont>
      <a:minorFont>
        <a:latin typeface="Arial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196</Words>
  <Application>Microsoft Office PowerPoint</Application>
  <PresentationFormat>全屏显示(16:9)</PresentationFormat>
  <Paragraphs>59</Paragraphs>
  <Slides>14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Calibri</vt:lpstr>
      <vt:lpstr>华文彩云</vt:lpstr>
      <vt:lpstr>包图小白体</vt:lpstr>
      <vt:lpstr>微软雅黑 Light</vt:lpstr>
      <vt:lpstr>Arial</vt:lpstr>
      <vt:lpstr>华文楷体</vt:lpstr>
      <vt:lpstr>方正粗黑宋简体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</cp:revision>
  <dcterms:created xsi:type="dcterms:W3CDTF">2017-06-29T04:05:00Z</dcterms:created>
  <dcterms:modified xsi:type="dcterms:W3CDTF">2022-09-01T02:44:14Z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2052-11.1.0.11411</vt:lpwstr>
  </property>
  <property fmtid="{D5CDD505-2E9C-101B-9397-08002B2CF9AE}" pid="3" name="KSOTemplateUUID">
    <vt:lpwstr>v1.0_mb_73KE4IyqWQFDElBBAldyDQ==</vt:lpwstr>
  </property>
  <property fmtid="{D5CDD505-2E9C-101B-9397-08002B2CF9AE}" pid="4" name="ICV">
    <vt:lpwstr>35018E8B2F1C46A683D9750A7490B470</vt:lpwstr>
  </property>
</Properties>
</file>

<file path=docProps/thumbnail.jpeg>
</file>